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2" r:id="rId10"/>
    <p:sldId id="265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3EBFDCB0-67AB-4CCC-B749-A6B70F8266BE}" type="datetimeFigureOut">
              <a:rPr lang="en-US" smtClean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0903F13D-B50A-4E5E-9756-3287A28E42A1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05357"/>
            <a:ext cx="2286000" cy="228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Franklin Gothic Demi Cond" panose="020B0706030402020204" pitchFamily="34" charset="0"/>
              </a:rPr>
              <a:t>Tabor Beaudry</a:t>
            </a:r>
            <a:endParaRPr lang="en-US" sz="2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Chicago: Marijuana and other Narcotics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HYPOTHESIS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Marijuana incidents are linearly correlated with the occurrences of other specific crimes by ward. This correlation will be compared with incidents involving Brown/Tan Heroin correlated with the same specific crimes for reference.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Specific Crimes Examined: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Aggravated Assault with Handguns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Forced Entry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Soliciting Narcotics in Public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Theft of Labor Services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Each point on the plots is a Ward with coordinate (#Marijuana Incidents, #Specific Other)</a:t>
            </a: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</a:t>
            </a:r>
            <a:r>
              <a:rPr lang="en-US" sz="4400" dirty="0" err="1" smtClean="0">
                <a:latin typeface="Franklin Gothic Demi Cond" panose="020B0706030402020204" pitchFamily="34" charset="0"/>
              </a:rPr>
              <a:t>AGGravated</a:t>
            </a:r>
            <a:r>
              <a:rPr lang="en-US" sz="4400" dirty="0" smtClean="0">
                <a:latin typeface="Franklin Gothic Demi Cond" panose="020B0706030402020204" pitchFamily="34" charset="0"/>
              </a:rPr>
              <a:t> Handgun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r>
              <a:rPr lang="en-US" dirty="0" err="1" smtClean="0">
                <a:latin typeface="Franklin Gothic Demi Cond" panose="020B0706030402020204" pitchFamily="34" charset="0"/>
              </a:rPr>
              <a:t>Coefficent</a:t>
            </a:r>
            <a:r>
              <a:rPr lang="en-US" dirty="0" smtClean="0">
                <a:latin typeface="Franklin Gothic Demi Cond" panose="020B0706030402020204" pitchFamily="34" charset="0"/>
              </a:rPr>
              <a:t> of Determination for Marijuana is .884 while only .748 for Heroin.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Linear Regression for Marijuana incidents vs Aggravated Assaults with Handguns are fairly well correlated </a:t>
            </a: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8194" name="Picture 2" descr="C:\Users\Tbeaudry\Desktop\hw\datamining project\agg_hgun_her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71" y="2002651"/>
            <a:ext cx="3276600" cy="2161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5" name="Picture 3" descr="C:\Users\Tbeaudry\Desktop\hw\datamining project\agg_hgun_mrj regress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1" y="2057400"/>
            <a:ext cx="3209931" cy="2106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473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</a:t>
            </a:r>
            <a:r>
              <a:rPr lang="en-US" sz="4400" dirty="0" err="1" smtClean="0">
                <a:latin typeface="Franklin Gothic Demi Cond" panose="020B0706030402020204" pitchFamily="34" charset="0"/>
              </a:rPr>
              <a:t>FORCEd</a:t>
            </a:r>
            <a:r>
              <a:rPr lang="en-US" sz="4400" dirty="0" smtClean="0">
                <a:latin typeface="Franklin Gothic Demi Cond" panose="020B0706030402020204" pitchFamily="34" charset="0"/>
              </a:rPr>
              <a:t> ENTRY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Once again Marijuana is a better predictor of Forced Entry incidents than Heroin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9218" name="Picture 2" descr="C:\Users\Tbeaudry\Desktop\hw\datamining project\for_ent_her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3222481" cy="212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219" name="Picture 3" descr="C:\Users\Tbeaudry\Desktop\hw\datamining project\for_ent_mrj regress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0590"/>
            <a:ext cx="3381609" cy="2219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57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Soliciting in public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This time Heroin is actually a better predictor than Marijuana with an R</a:t>
            </a:r>
            <a:r>
              <a:rPr lang="en-US" sz="1800" dirty="0" smtClean="0">
                <a:latin typeface="Franklin Gothic Demi Cond" panose="020B0706030402020204" pitchFamily="34" charset="0"/>
              </a:rPr>
              <a:t>^2 of .73 vs an R^2 of .512</a:t>
            </a: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10242" name="Picture 2" descr="C:\Users\Tbeaudry\Desktop\hw\datamining project\sol_narc_mrj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85721"/>
            <a:ext cx="3721100" cy="244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3" name="Picture 3" descr="C:\Users\Tbeaudry\Desktop\hw\datamining project\sol_narc_her regress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0363"/>
            <a:ext cx="3930650" cy="259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57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271" y="274638"/>
            <a:ext cx="8301529" cy="1143000"/>
          </a:xfrm>
        </p:spPr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Theft of Labor Services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       </a:t>
            </a:r>
            <a:r>
              <a:rPr lang="en-US" dirty="0" err="1" smtClean="0">
                <a:latin typeface="Franklin Gothic Demi Cond" panose="020B0706030402020204" pitchFamily="34" charset="0"/>
              </a:rPr>
              <a:t>Marijuna</a:t>
            </a:r>
            <a:r>
              <a:rPr lang="en-US" dirty="0" smtClean="0">
                <a:latin typeface="Franklin Gothic Demi Cond" panose="020B0706030402020204" pitchFamily="34" charset="0"/>
              </a:rPr>
              <a:t>				        Brown/Tan Heroin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Franklin Gothic Demi Cond" panose="020B0706030402020204" pitchFamily="34" charset="0"/>
              </a:rPr>
              <a:t>Theft of Labor Services correlates very poorly with both Marijuana and Heroin with R^2 values of .251 for both regressions.</a:t>
            </a: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11266" name="Picture 2" descr="C:\Users\Tbeaudry\Desktop\hw\datamining project\thf_lbr_her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67" y="2057400"/>
            <a:ext cx="3861831" cy="2582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267" name="Picture 3" descr="C:\Users\Tbeaudry\Desktop\hw\datamining project\thf_lbr_mrj regress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886200" cy="2563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57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271" y="274638"/>
            <a:ext cx="8301529" cy="1143000"/>
          </a:xfrm>
        </p:spPr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ADDENDUM: WORST PLACES TO PARK IN THE CITY OF CHICAGO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r>
              <a:rPr lang="en-US" sz="1500" dirty="0" smtClean="0">
                <a:latin typeface="Franklin Gothic Demi Cond" panose="020B0706030402020204" pitchFamily="34" charset="0"/>
              </a:rPr>
              <a:t>Lafayette and Western have some of the highest rates of vehicular crimes to other crimes</a:t>
            </a:r>
          </a:p>
          <a:p>
            <a:pPr marL="457200" lvl="1" indent="0">
              <a:buNone/>
            </a:pPr>
            <a:r>
              <a:rPr lang="en-US" sz="1500" dirty="0" err="1" smtClean="0">
                <a:latin typeface="Franklin Gothic Demi Cond" panose="020B0706030402020204" pitchFamily="34" charset="0"/>
              </a:rPr>
              <a:t>Ohare</a:t>
            </a:r>
            <a:r>
              <a:rPr lang="en-US" sz="1500" dirty="0" smtClean="0">
                <a:latin typeface="Franklin Gothic Demi Cond" panose="020B0706030402020204" pitchFamily="34" charset="0"/>
              </a:rPr>
              <a:t> and Cicero have the largest amount of vehicular crimes and are violent areas in general</a:t>
            </a:r>
          </a:p>
          <a:p>
            <a:pPr marL="457200" lvl="1" indent="0">
              <a:buNone/>
            </a:pPr>
            <a:r>
              <a:rPr lang="en-US" sz="1500" dirty="0" smtClean="0">
                <a:latin typeface="Franklin Gothic Demi Cond" panose="020B0706030402020204" pitchFamily="34" charset="0"/>
              </a:rPr>
              <a:t>Pulaski has the largest amount of vehicular crimes for an areas with somewhat less general crime than the previous two</a:t>
            </a: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Franklin Gothic Demi Cond" panose="020B070603040202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1026" name="Picture 2" descr="C:\Users\Tbeaudry\Dropbox\TABOR\datamining project\stree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07" y="1371600"/>
            <a:ext cx="4901330" cy="29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3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DATASET: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This is an analysis of one of the many public datasets hosted by the city of Chicago. The Chicago Criminal Incident Reports 2001-2015 contains roughly 6 million entries with very few corrupted or missing values that were easily sorted out.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Each Incident contains 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Identifier information: Case Number, Incident Number, Date Reported etc. 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Location Information: Block, District, Ward, Latitude and Longitude etc</a:t>
            </a:r>
          </a:p>
          <a:p>
            <a:pPr lvl="1"/>
            <a:r>
              <a:rPr lang="en-US" dirty="0" smtClean="0">
                <a:latin typeface="Franklin Gothic Demi Cond" panose="020B0706030402020204" pitchFamily="34" charset="0"/>
              </a:rPr>
              <a:t>Incident Details: Description (categorical), Primary Type, Booleans Arrest? and Domestic etc.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Research is primarily focused on Primary Type: Narcotics specifically exploring the differences in this data between Marijuana and other Narcotics</a:t>
            </a: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pPr lvl="1"/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HYPOTHESIS: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Franklin Gothic Demi Cond" panose="020B0706030402020204" pitchFamily="34" charset="0"/>
              </a:rPr>
              <a:t>Examination of geographical distribution of many Narcotics will show clear shifts in frequency and location however incidents involving Marijuana will not.</a:t>
            </a:r>
          </a:p>
          <a:p>
            <a:r>
              <a:rPr lang="en-US" sz="1600" dirty="0" smtClean="0">
                <a:latin typeface="Franklin Gothic Demi Cond" panose="020B0706030402020204" pitchFamily="34" charset="0"/>
              </a:rPr>
              <a:t>To achieve this, incidents involving specific narcotics will be clustered (using </a:t>
            </a:r>
            <a:r>
              <a:rPr lang="en-US" sz="1600" dirty="0" err="1" smtClean="0">
                <a:latin typeface="Franklin Gothic Demi Cond" panose="020B0706030402020204" pitchFamily="34" charset="0"/>
              </a:rPr>
              <a:t>kmeans</a:t>
            </a:r>
            <a:r>
              <a:rPr lang="en-US" sz="1600" dirty="0" smtClean="0">
                <a:latin typeface="Franklin Gothic Demi Cond" panose="020B0706030402020204" pitchFamily="34" charset="0"/>
              </a:rPr>
              <a:t>) upon geographical location so that we can examine trends on a geographical basis</a:t>
            </a:r>
          </a:p>
          <a:p>
            <a:r>
              <a:rPr lang="en-US" sz="1600" dirty="0" smtClean="0">
                <a:latin typeface="Franklin Gothic Demi Cond" panose="020B0706030402020204" pitchFamily="34" charset="0"/>
              </a:rPr>
              <a:t>5 Clusters were chosen based off of the </a:t>
            </a:r>
            <a:r>
              <a:rPr lang="en-US" sz="1600" dirty="0" err="1" smtClean="0">
                <a:latin typeface="Franklin Gothic Demi Cond" panose="020B0706030402020204" pitchFamily="34" charset="0"/>
              </a:rPr>
              <a:t>kmeans</a:t>
            </a:r>
            <a:r>
              <a:rPr lang="en-US" sz="1600" dirty="0" smtClean="0">
                <a:latin typeface="Franklin Gothic Demi Cond" panose="020B0706030402020204" pitchFamily="34" charset="0"/>
              </a:rPr>
              <a:t> error</a:t>
            </a:r>
          </a:p>
        </p:txBody>
      </p:sp>
      <p:pic>
        <p:nvPicPr>
          <p:cNvPr id="1026" name="Picture 2" descr="C:\Users\Tbeaudry\Desktop\hw\datamining project\individual\mrj all yea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1"/>
            <a:ext cx="3094772" cy="271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beaudry\Desktop\hw\datamining project\cannabis cl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70066"/>
            <a:ext cx="3810000" cy="23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Result: Marijuana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Marijuana along with other Narcotics all show shifts in distribution</a:t>
            </a: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endParaRPr lang="en-US" dirty="0" smtClean="0">
              <a:latin typeface="Franklin Gothic Demi Cond" panose="020B0706030402020204" pitchFamily="34" charset="0"/>
            </a:endParaRPr>
          </a:p>
          <a:p>
            <a:endParaRPr lang="en-US" dirty="0">
              <a:latin typeface="Franklin Gothic Demi Cond" panose="020B0706030402020204" pitchFamily="34" charset="0"/>
            </a:endParaRPr>
          </a:p>
          <a:p>
            <a:r>
              <a:rPr lang="en-US" dirty="0" smtClean="0">
                <a:latin typeface="Franklin Gothic Demi Cond" panose="020B0706030402020204" pitchFamily="34" charset="0"/>
              </a:rPr>
              <a:t>The percentage of Cannabis Reports vs all Cannabis Reports per cluster shows definitive geographical transitions. Cluster 1 lost ~ 10% of the activity over the entire period. Cluster 3 and Cluster 0 traded a significant amount of activity since 2011</a:t>
            </a:r>
          </a:p>
          <a:p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2051" name="Picture 3" descr="C:\Users\Tbeaudry\Desktop\hw\datamining project\cannabis rate over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32774"/>
            <a:ext cx="38004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beaudry\Desktop\hw\datamining project\cannabis clusters 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07550"/>
            <a:ext cx="4562890" cy="2654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beaudry\Desktop\hw\datamining project\m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9" y="185993"/>
            <a:ext cx="7315200" cy="641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Result: Cocaine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pic>
        <p:nvPicPr>
          <p:cNvPr id="4" name="Picture 2" descr="C:\Users\Tbeaudry\Desktop\hw\datamining project\cocaine rate overall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4219382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3" descr="C:\Users\Tbeaudry\Desktop\hw\datamining project\cocaine clusters 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0"/>
            <a:ext cx="4557556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1600200"/>
            <a:ext cx="7924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Demi Cond" panose="020B0706030402020204" pitchFamily="34" charset="0"/>
              </a:rPr>
              <a:t>Cluster 3 tends downwards over the whole span while Cluster 1 trends fairly upwards along with Cluster 4. Overall Usage is significantly reduced across the city</a:t>
            </a:r>
          </a:p>
        </p:txBody>
      </p:sp>
    </p:spTree>
    <p:extLst>
      <p:ext uri="{BB962C8B-B14F-4D97-AF65-F5344CB8AC3E}">
        <p14:creationId xmlns:p14="http://schemas.microsoft.com/office/powerpoint/2010/main" val="22697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beaudry\Desktop\hw\datamining project\co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2363"/>
            <a:ext cx="7221549" cy="633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Results: Hallucinogens 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This case is particularly interesting because you can see some clusters where the drug hit first before becoming more popular in other areas. Cluster 4 for example has quite a large percentage of reports then drops extremely quickly. Cluster 1 gains similarly with the overall rate until remaining approximately constant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6146" name="Picture 2" descr="C:\Users\Tbeaudry\Desktop\hw\datamining project\hallucinogesn overall r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5" y="2895602"/>
            <a:ext cx="3932471" cy="2696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7" name="Picture 3" descr="C:\Users\Tbeaudry\Desktop\hw\datamining project\hallucinogesn clusters 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24" y="2895600"/>
            <a:ext cx="4791814" cy="2696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beaudry\Desktop\hw\datamining project\ha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054"/>
            <a:ext cx="7127516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209</TotalTime>
  <Words>482</Words>
  <Application>Microsoft Office PowerPoint</Application>
  <PresentationFormat>On-screen Show (4:3)</PresentationFormat>
  <Paragraphs>102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Horizon</vt:lpstr>
      <vt:lpstr>Chicago: Marijuana and other Narcotics</vt:lpstr>
      <vt:lpstr>DATASET:</vt:lpstr>
      <vt:lpstr>HYPOTHESIS:</vt:lpstr>
      <vt:lpstr>Result: Marijuana</vt:lpstr>
      <vt:lpstr>PowerPoint Presentation</vt:lpstr>
      <vt:lpstr>Result: Cocaine</vt:lpstr>
      <vt:lpstr>PowerPoint Presentation</vt:lpstr>
      <vt:lpstr>Results: Hallucinogens </vt:lpstr>
      <vt:lpstr>PowerPoint Presentation</vt:lpstr>
      <vt:lpstr>HYPOTHESIS</vt:lpstr>
      <vt:lpstr>RESULTS: AGGravated Handgun</vt:lpstr>
      <vt:lpstr>RESULTS: FORCEd ENTRY</vt:lpstr>
      <vt:lpstr>RESULTS: Soliciting in public</vt:lpstr>
      <vt:lpstr>RESULTS: Theft of Labor Services</vt:lpstr>
      <vt:lpstr>ADDENDUM: WORST PLACES TO PARK IN THE CITY OF CHICAGO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Chicago: Marijuana and other Narcotics</dc:title>
  <dc:creator>Tbeaudry</dc:creator>
  <cp:lastModifiedBy>Tbeaudry</cp:lastModifiedBy>
  <cp:revision>16</cp:revision>
  <dcterms:created xsi:type="dcterms:W3CDTF">2015-04-28T20:37:55Z</dcterms:created>
  <dcterms:modified xsi:type="dcterms:W3CDTF">2015-04-29T04:30:02Z</dcterms:modified>
</cp:coreProperties>
</file>